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3" r:id="rId3"/>
    <p:sldId id="277" r:id="rId4"/>
    <p:sldId id="278" r:id="rId5"/>
    <p:sldId id="294" r:id="rId6"/>
    <p:sldId id="295" r:id="rId7"/>
    <p:sldId id="281" r:id="rId8"/>
    <p:sldId id="282" r:id="rId9"/>
    <p:sldId id="283" r:id="rId10"/>
    <p:sldId id="284" r:id="rId11"/>
    <p:sldId id="288" r:id="rId12"/>
    <p:sldId id="287" r:id="rId13"/>
    <p:sldId id="296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" initials="E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8B6"/>
    <a:srgbClr val="008000"/>
    <a:srgbClr val="003399"/>
    <a:srgbClr val="B91313"/>
    <a:srgbClr val="592BE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Synchronous and asynchronous telecollaboration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3D3B4-1F0E-4B82-BCB4-974DE5C3BE34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6E8DF-357A-408C-8B14-53D2BBB3E6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Synchronous and asynchronous telecollaboration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62DBC-DF07-4A7A-9A37-F78C99863E0F}" type="datetimeFigureOut">
              <a:rPr lang="de-DE" smtClean="0"/>
              <a:pPr/>
              <a:t>07.05.2013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A1F7-DF0E-4A2A-8F76-312DCD8563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0A1F7-DF0E-4A2A-8F76-312DCD8563DF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Synchronous and asynchronous telecollaboration</a:t>
            </a:r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C5B2A-9260-42D6-A242-7C13802647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619E5-5267-4493-B754-98104312F45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C9DC7-44D3-44FD-A094-58348B51630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619E5-5267-4493-B754-98104312F45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8E47B-1FEC-4E5B-A310-CA4BA67B3C6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DD72A-6B93-438B-84AF-212C6B357CC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DD72A-6B93-438B-84AF-212C6B357CC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E47AC-A84C-432B-BACB-8E45C9D3374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DD72A-6B93-438B-84AF-212C6B357CC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E47AC-A84C-432B-BACB-8E45C9D337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0A361-8407-4C33-AE56-25BF1E1C94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8E9D8-DA69-496C-B009-43DF07E33B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BAAE3-3C5A-4CF1-8856-3407886D10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835696" y="6355080"/>
            <a:ext cx="5040560" cy="365760"/>
          </a:xfrm>
        </p:spPr>
        <p:txBody>
          <a:bodyPr/>
          <a:lstStyle/>
          <a:p>
            <a:pPr algn="ctr"/>
            <a:r>
              <a:rPr lang="en-US" smtClean="0"/>
              <a:t>Synchronous and asynchronous telecollaboration tools</a:t>
            </a:r>
            <a:endParaRPr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524328" y="6375608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sp>
        <p:nvSpPr>
          <p:cNvPr id="22" name="Rechteck 21"/>
          <p:cNvSpPr/>
          <p:nvPr/>
        </p:nvSpPr>
        <p:spPr>
          <a:xfrm>
            <a:off x="6876256" y="6309320"/>
            <a:ext cx="216024" cy="432048"/>
          </a:xfrm>
          <a:prstGeom prst="rect">
            <a:avLst/>
          </a:prstGeom>
          <a:solidFill>
            <a:srgbClr val="003399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1619672" y="6309320"/>
            <a:ext cx="216024" cy="432048"/>
          </a:xfrm>
          <a:prstGeom prst="rect">
            <a:avLst/>
          </a:prstGeom>
          <a:solidFill>
            <a:srgbClr val="C00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2" name="Grafik 11" descr="TILA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16635"/>
            <a:ext cx="864000" cy="857196"/>
          </a:xfrm>
          <a:prstGeom prst="rect">
            <a:avLst/>
          </a:prstGeom>
        </p:spPr>
      </p:pic>
      <p:pic>
        <p:nvPicPr>
          <p:cNvPr id="13" name="Grafik 12" descr="EU_flag_LLP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31688" y="260648"/>
            <a:ext cx="2312312" cy="898640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216024" y="6381328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 2013 TILA</a:t>
            </a:r>
            <a:endParaRPr lang="de-DE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13576" cy="648072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52096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0" name="Rechteck 9"/>
          <p:cNvSpPr/>
          <p:nvPr userDrawn="1"/>
        </p:nvSpPr>
        <p:spPr>
          <a:xfrm>
            <a:off x="35496" y="980728"/>
            <a:ext cx="216024" cy="4032448"/>
          </a:xfrm>
          <a:prstGeom prst="rect">
            <a:avLst/>
          </a:prstGeom>
          <a:solidFill>
            <a:srgbClr val="003399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 userDrawn="1"/>
        </p:nvSpPr>
        <p:spPr>
          <a:xfrm>
            <a:off x="35496" y="5013176"/>
            <a:ext cx="216024" cy="1844824"/>
          </a:xfrm>
          <a:prstGeom prst="rect">
            <a:avLst/>
          </a:prstGeom>
          <a:solidFill>
            <a:srgbClr val="C00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475656" y="6355080"/>
            <a:ext cx="5760640" cy="365760"/>
          </a:xfrm>
        </p:spPr>
        <p:txBody>
          <a:bodyPr/>
          <a:lstStyle/>
          <a:p>
            <a:pPr algn="ctr"/>
            <a:r>
              <a:rPr lang="en-US" smtClean="0"/>
              <a:t>Synchronous and asynchronous telecollaboration tools</a:t>
            </a:r>
            <a:endParaRPr lang="en-US" dirty="0"/>
          </a:p>
        </p:txBody>
      </p:sp>
      <p:sp>
        <p:nvSpPr>
          <p:cNvPr id="17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524328" y="6375608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pic>
        <p:nvPicPr>
          <p:cNvPr id="14" name="Grafik 13" descr="TILA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669" y="44624"/>
            <a:ext cx="689427" cy="684000"/>
          </a:xfrm>
          <a:prstGeom prst="rect">
            <a:avLst/>
          </a:prstGeom>
        </p:spPr>
      </p:pic>
      <p:pic>
        <p:nvPicPr>
          <p:cNvPr id="15" name="Grafik 14" descr="EU_flag_LLP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72256" y="158412"/>
            <a:ext cx="1482120" cy="576000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216024" y="6381328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 2013 TILA</a:t>
            </a:r>
            <a:endParaRPr lang="de-DE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516632"/>
            <a:ext cx="7931224" cy="752128"/>
          </a:xfrm>
        </p:spPr>
        <p:txBody>
          <a:bodyPr anchor="ctr">
            <a:normAutofit/>
          </a:bodyPr>
          <a:lstStyle>
            <a:lvl1pPr>
              <a:defRPr sz="2900" b="1">
                <a:latin typeface="Calibri" pitchFamily="34" charset="0"/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</a:t>
            </a:r>
            <a:r>
              <a:rPr lang="de-DE" dirty="0" err="1" smtClean="0"/>
              <a:t>Ebeneca</a:t>
            </a:r>
            <a:endParaRPr kumimoji="0" lang="en-US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pic>
        <p:nvPicPr>
          <p:cNvPr id="10" name="Grafik 9" descr="EU_flag_LL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44688"/>
            <a:ext cx="1482119" cy="576000"/>
          </a:xfrm>
          <a:prstGeom prst="rect">
            <a:avLst/>
          </a:prstGeom>
        </p:spPr>
      </p:pic>
      <p:pic>
        <p:nvPicPr>
          <p:cNvPr id="12" name="Grafik 11" descr="TILA-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147" y="80704"/>
            <a:ext cx="689429" cy="684000"/>
          </a:xfrm>
          <a:prstGeom prst="rect">
            <a:avLst/>
          </a:prstGeom>
        </p:spPr>
      </p:pic>
      <p:sp>
        <p:nvSpPr>
          <p:cNvPr id="14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475656" y="6355080"/>
            <a:ext cx="5040560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Synchronous and asynchronous telecollaboration tools</a:t>
            </a:r>
            <a:endParaRPr lang="en-US" dirty="0"/>
          </a:p>
        </p:txBody>
      </p:sp>
      <p:sp>
        <p:nvSpPr>
          <p:cNvPr id="15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524328" y="6375608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216024" y="6381328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 2013 TILA</a:t>
            </a:r>
            <a:endParaRPr lang="de-DE" sz="12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Synchronous and asynchronous telecollaboration tools</a:t>
            </a:r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en-US" sz="1400" smtClean="0">
                <a:solidFill>
                  <a:schemeClr val="tx2"/>
                </a:solidFill>
              </a:rPr>
              <a:t>Synchronous and asynchronous telecollaboration tools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‹nr.›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Organizing </a:t>
            </a:r>
            <a:r>
              <a:rPr lang="en-US" dirty="0" err="1" smtClean="0"/>
              <a:t>telecollaboration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547664" y="476672"/>
            <a:ext cx="4968552" cy="63056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TILA Teacher Training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683568" y="4869160"/>
            <a:ext cx="727280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Teacher as researcher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Picture 4" descr="https://encrypted-tbn3.gstatic.com/images?q=tbn:ANd9GcTgZKaVFwz3oMPxRgdkg1yOaX2u7yGAHZ-J9LJ7SogvfxBkCsqE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04864"/>
            <a:ext cx="2710450" cy="1803683"/>
          </a:xfrm>
          <a:prstGeom prst="rect">
            <a:avLst/>
          </a:prstGeom>
          <a:noFill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988840"/>
            <a:ext cx="1828505" cy="22444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11" name="Picture 10" descr="https://encrypted-tbn1.gstatic.com/images?q=tbn:ANd9GcSN5zcXPBus9fWjhrSowJvJKF96hkOQLE6LViLcm_I5iPiJQXG-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348880"/>
            <a:ext cx="2016224" cy="1828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60432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Focus </a:t>
            </a:r>
            <a:r>
              <a:rPr lang="en-US" sz="3600" dirty="0" smtClean="0"/>
              <a:t>                                                RQ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nl-NL" sz="36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153400" cy="5334000"/>
          </a:xfrm>
          <a:noFill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467544" y="0"/>
            <a:ext cx="7467600" cy="7029400"/>
          </a:xfrm>
          <a:prstGeom prst="cloudCallout">
            <a:avLst>
              <a:gd name="adj1" fmla="val -44005"/>
              <a:gd name="adj2" fmla="val 44593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0" dirty="0" smtClean="0">
                <a:solidFill>
                  <a:srgbClr val="003399"/>
                </a:solidFill>
              </a:rPr>
              <a:t>I would like to </a:t>
            </a:r>
            <a:r>
              <a:rPr lang="en-US" sz="2800" b="0" dirty="0" err="1" smtClean="0">
                <a:solidFill>
                  <a:srgbClr val="003399"/>
                </a:solidFill>
              </a:rPr>
              <a:t>analyse</a:t>
            </a:r>
            <a:r>
              <a:rPr lang="en-US" sz="2800" b="0" dirty="0" smtClean="0">
                <a:solidFill>
                  <a:srgbClr val="003399"/>
                </a:solidFill>
              </a:rPr>
              <a:t> in detail the interaction of two groups of learners that carry out the same information gap task using two different </a:t>
            </a:r>
            <a:r>
              <a:rPr lang="en-US" sz="2800" b="0" dirty="0" err="1" smtClean="0">
                <a:solidFill>
                  <a:srgbClr val="003399"/>
                </a:solidFill>
              </a:rPr>
              <a:t>tellecolaboration</a:t>
            </a:r>
            <a:r>
              <a:rPr lang="en-US" sz="2800" b="0" dirty="0" smtClean="0">
                <a:solidFill>
                  <a:srgbClr val="003399"/>
                </a:solidFill>
              </a:rPr>
              <a:t> tools: a blog and </a:t>
            </a:r>
            <a:r>
              <a:rPr lang="en-US" sz="2800" dirty="0" err="1" smtClean="0">
                <a:solidFill>
                  <a:srgbClr val="003399"/>
                </a:solidFill>
              </a:rPr>
              <a:t>F</a:t>
            </a:r>
            <a:r>
              <a:rPr lang="en-US" sz="2800" b="0" dirty="0" err="1" smtClean="0">
                <a:solidFill>
                  <a:srgbClr val="003399"/>
                </a:solidFill>
              </a:rPr>
              <a:t>acebook</a:t>
            </a:r>
            <a:r>
              <a:rPr lang="en-US" sz="2800" b="0" dirty="0" smtClean="0">
                <a:solidFill>
                  <a:srgbClr val="003399"/>
                </a:solidFill>
              </a:rPr>
              <a:t>. How </a:t>
            </a:r>
            <a:r>
              <a:rPr lang="en-US" sz="2800" dirty="0" smtClean="0">
                <a:solidFill>
                  <a:srgbClr val="003399"/>
                </a:solidFill>
              </a:rPr>
              <a:t>intensive are learners engaged? Is there more interaction in one application than in the other?</a:t>
            </a:r>
            <a:r>
              <a:rPr lang="en-US" sz="2800" b="0" dirty="0" smtClean="0">
                <a:solidFill>
                  <a:srgbClr val="003399"/>
                </a:solidFill>
              </a:rPr>
              <a:t> Do all </a:t>
            </a:r>
            <a:r>
              <a:rPr lang="en-US" sz="2800" b="0" dirty="0" smtClean="0">
                <a:solidFill>
                  <a:srgbClr val="003399"/>
                </a:solidFill>
              </a:rPr>
              <a:t>learners participate</a:t>
            </a:r>
            <a:r>
              <a:rPr lang="en-US" sz="2800" b="0" dirty="0" smtClean="0">
                <a:solidFill>
                  <a:srgbClr val="003399"/>
                </a:solidFill>
              </a:rPr>
              <a:t>?</a:t>
            </a:r>
            <a:r>
              <a:rPr lang="en-US" sz="2800" dirty="0" smtClean="0">
                <a:solidFill>
                  <a:srgbClr val="003399"/>
                </a:solidFill>
              </a:rPr>
              <a:t> Is the information provided the same? Is there a link to motivation? </a:t>
            </a:r>
            <a:r>
              <a:rPr lang="en-US" sz="2800" b="0" dirty="0" smtClean="0">
                <a:solidFill>
                  <a:srgbClr val="003399"/>
                </a:solidFill>
              </a:rPr>
              <a:t> </a:t>
            </a:r>
            <a:endParaRPr lang="nl-NL" sz="28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4"/>
          <p:cNvSpPr>
            <a:spLocks noChangeArrowheads="1"/>
          </p:cNvSpPr>
          <p:nvPr/>
        </p:nvSpPr>
        <p:spPr bwMode="auto">
          <a:xfrm>
            <a:off x="1828800" y="13716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762000" y="40386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28" name="Rectangle 8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6696744" cy="432048"/>
          </a:xfrm>
        </p:spPr>
        <p:txBody>
          <a:bodyPr>
            <a:noAutofit/>
          </a:bodyPr>
          <a:lstStyle/>
          <a:p>
            <a:r>
              <a:rPr lang="es-ES" sz="4800" dirty="0" smtClean="0"/>
              <a:t>Research methodology</a:t>
            </a:r>
          </a:p>
        </p:txBody>
      </p:sp>
      <p:sp>
        <p:nvSpPr>
          <p:cNvPr id="17818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b="1" dirty="0" smtClean="0">
              <a:solidFill>
                <a:schemeClr val="tx2"/>
              </a:solidFill>
            </a:endParaRPr>
          </a:p>
          <a:p>
            <a:endParaRPr lang="es-ES" b="1" dirty="0" smtClean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67544" y="2276872"/>
          <a:ext cx="8496944" cy="293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447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Quantitative focus</a:t>
                      </a:r>
                    </a:p>
                    <a:p>
                      <a:endParaRPr lang="nl-NL" dirty="0" smtClean="0"/>
                    </a:p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analytical-nomological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paradigm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F28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 smtClean="0">
                          <a:solidFill>
                            <a:schemeClr val="bg1"/>
                          </a:solidFill>
                        </a:rPr>
                        <a:t>Qualitative focus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(exploratory-interpretative paradigm)</a:t>
                      </a:r>
                    </a:p>
                    <a:p>
                      <a:endParaRPr lang="nl-NL" dirty="0"/>
                    </a:p>
                  </a:txBody>
                  <a:tcPr>
                    <a:solidFill>
                      <a:srgbClr val="2F28B6"/>
                    </a:solidFill>
                  </a:tcPr>
                </a:tc>
              </a:tr>
              <a:tr h="400261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Rationalism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Relativism</a:t>
                      </a:r>
                      <a:endParaRPr lang="nl-NL" dirty="0"/>
                    </a:p>
                  </a:txBody>
                  <a:tcPr/>
                </a:tc>
              </a:tr>
              <a:tr h="690862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Universally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valid</a:t>
                      </a:r>
                      <a:r>
                        <a:rPr lang="nl-NL" dirty="0" smtClean="0"/>
                        <a:t>, </a:t>
                      </a:r>
                      <a:r>
                        <a:rPr lang="nl-NL" dirty="0" err="1" smtClean="0"/>
                        <a:t>objective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truths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Subjective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perspectives</a:t>
                      </a:r>
                      <a:endParaRPr lang="nl-NL" dirty="0" smtClean="0"/>
                    </a:p>
                    <a:p>
                      <a:r>
                        <a:rPr lang="nl-NL" dirty="0" err="1" smtClean="0"/>
                        <a:t>Depending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on</a:t>
                      </a:r>
                      <a:r>
                        <a:rPr lang="nl-NL" baseline="0" dirty="0" smtClean="0"/>
                        <a:t> time &amp; context</a:t>
                      </a:r>
                      <a:endParaRPr lang="nl-NL" dirty="0"/>
                    </a:p>
                  </a:txBody>
                  <a:tcPr/>
                </a:tc>
              </a:tr>
              <a:tr h="400261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Etic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perspective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Emic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perspective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2915816" y="620688"/>
            <a:ext cx="2971800" cy="1905000"/>
          </a:xfrm>
          <a:prstGeom prst="ellipse">
            <a:avLst/>
          </a:prstGeom>
          <a:solidFill>
            <a:schemeClr val="bg2"/>
          </a:solidFill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131840" y="1196752"/>
            <a:ext cx="25129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Sources of Data</a:t>
            </a:r>
            <a:endParaRPr lang="nl-NL" sz="2800" dirty="0">
              <a:solidFill>
                <a:srgbClr val="003399"/>
              </a:solidFill>
            </a:endParaRP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533400" y="2743200"/>
            <a:ext cx="2667000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844550" y="2895600"/>
            <a:ext cx="179824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Recordings</a:t>
            </a:r>
            <a:endParaRPr lang="nl-NL" sz="2800" dirty="0">
              <a:solidFill>
                <a:srgbClr val="003399"/>
              </a:solidFill>
            </a:endParaRPr>
          </a:p>
        </p:txBody>
      </p:sp>
      <p:sp>
        <p:nvSpPr>
          <p:cNvPr id="168970" name="Line 10"/>
          <p:cNvSpPr>
            <a:spLocks noChangeShapeType="1"/>
          </p:cNvSpPr>
          <p:nvPr/>
        </p:nvSpPr>
        <p:spPr bwMode="auto">
          <a:xfrm flipH="1">
            <a:off x="2743200" y="2286000"/>
            <a:ext cx="533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nl-NL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6934200" y="5661248"/>
            <a:ext cx="2209800" cy="82711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Surveys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68973" name="Oval 13"/>
          <p:cNvSpPr>
            <a:spLocks noChangeArrowheads="1"/>
          </p:cNvSpPr>
          <p:nvPr/>
        </p:nvSpPr>
        <p:spPr bwMode="auto">
          <a:xfrm>
            <a:off x="4283968" y="5715000"/>
            <a:ext cx="2592288" cy="11430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Interviews</a:t>
            </a:r>
            <a:endParaRPr lang="nl-NL" sz="2800" dirty="0">
              <a:solidFill>
                <a:schemeClr val="bg2"/>
              </a:solidFill>
            </a:endParaRPr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4716016" y="4725144"/>
            <a:ext cx="3249488" cy="1049288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Reflection diaries</a:t>
            </a:r>
            <a:endParaRPr lang="nl-NL" sz="2800" dirty="0">
              <a:solidFill>
                <a:schemeClr val="bg2"/>
              </a:solidFill>
            </a:endParaRPr>
          </a:p>
        </p:txBody>
      </p:sp>
      <p:sp>
        <p:nvSpPr>
          <p:cNvPr id="168975" name="Oval 15"/>
          <p:cNvSpPr>
            <a:spLocks noChangeArrowheads="1"/>
          </p:cNvSpPr>
          <p:nvPr/>
        </p:nvSpPr>
        <p:spPr bwMode="auto">
          <a:xfrm>
            <a:off x="611560" y="4800600"/>
            <a:ext cx="2743200" cy="2057400"/>
          </a:xfrm>
          <a:prstGeom prst="ellipse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Observations</a:t>
            </a:r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Notes</a:t>
            </a:r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Reflection</a:t>
            </a:r>
            <a:endParaRPr lang="nl-NL" sz="2800" dirty="0">
              <a:solidFill>
                <a:schemeClr val="bg2"/>
              </a:solidFill>
            </a:endParaRPr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>
            <a:off x="3419872" y="2590800"/>
            <a:ext cx="694928" cy="141426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nl-NL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4724400" y="2590800"/>
            <a:ext cx="855712" cy="127024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nl-NL"/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5181600" y="2362200"/>
            <a:ext cx="6096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nl-NL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5940152" y="2564904"/>
            <a:ext cx="3024336" cy="1287016"/>
          </a:xfrm>
          <a:prstGeom prst="ellipse">
            <a:avLst/>
          </a:prstGeom>
          <a:solidFill>
            <a:srgbClr val="003399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Blog &amp; </a:t>
            </a:r>
            <a:r>
              <a:rPr lang="en-US" sz="2800" dirty="0" err="1" smtClean="0">
                <a:solidFill>
                  <a:schemeClr val="bg2"/>
                </a:solidFill>
              </a:rPr>
              <a:t>F</a:t>
            </a:r>
            <a:r>
              <a:rPr lang="en-US" sz="2800" dirty="0" err="1" smtClean="0">
                <a:solidFill>
                  <a:schemeClr val="bg2"/>
                </a:solidFill>
              </a:rPr>
              <a:t>acebook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 posts </a:t>
            </a:r>
            <a:endParaRPr lang="nl-NL" sz="2800" dirty="0">
              <a:solidFill>
                <a:schemeClr val="bg2"/>
              </a:solidFill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1259632" y="3933056"/>
            <a:ext cx="2209800" cy="827112"/>
          </a:xfrm>
          <a:prstGeom prst="ellipse">
            <a:avLst/>
          </a:prstGeom>
          <a:solidFill>
            <a:srgbClr val="008000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TEACHER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4427984" y="4077072"/>
            <a:ext cx="2209800" cy="82711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2"/>
                </a:solidFill>
              </a:rPr>
              <a:t>LEARNER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0" y="304800"/>
            <a:ext cx="8460432" cy="60392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Collect data</a:t>
            </a:r>
            <a:endParaRPr kumimoji="0" lang="nl-N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animBg="1"/>
      <p:bldP spid="168967" grpId="0"/>
      <p:bldP spid="168968" grpId="0" animBg="1"/>
      <p:bldP spid="168969" grpId="0"/>
      <p:bldP spid="168970" grpId="0" animBg="1"/>
      <p:bldP spid="168971" grpId="0" animBg="1"/>
      <p:bldP spid="168973" grpId="0" animBg="1"/>
      <p:bldP spid="168974" grpId="0" animBg="1"/>
      <p:bldP spid="168975" grpId="0" animBg="1"/>
      <p:bldP spid="168976" grpId="0" animBg="1"/>
      <p:bldP spid="168978" grpId="0" animBg="1"/>
      <p:bldP spid="168979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4"/>
          <p:cNvSpPr>
            <a:spLocks noChangeArrowheads="1"/>
          </p:cNvSpPr>
          <p:nvPr/>
        </p:nvSpPr>
        <p:spPr bwMode="auto">
          <a:xfrm>
            <a:off x="1828800" y="13716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762000" y="40386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71600" y="188640"/>
            <a:ext cx="7160840" cy="536104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Research: two basic concepts </a:t>
            </a:r>
            <a:endParaRPr kumimoji="0" lang="nl-NL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1981200"/>
            <a:ext cx="3810000" cy="4114800"/>
          </a:xfrm>
          <a:prstGeom prst="rect">
            <a:avLst/>
          </a:prstGeom>
          <a:noFill/>
          <a:ln>
            <a:solidFill>
              <a:srgbClr val="CCFFFF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Reliability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Is the research study replicable?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Use more than one data source &gt; triangulation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Resort to more researchers</a:t>
            </a:r>
            <a:endParaRPr kumimoji="0" lang="nl-NL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343400" y="1981200"/>
            <a:ext cx="3810000" cy="4114800"/>
          </a:xfrm>
          <a:prstGeom prst="rect">
            <a:avLst/>
          </a:prstGeom>
          <a:noFill/>
          <a:ln>
            <a:solidFill>
              <a:srgbClr val="CCFFFF"/>
            </a:solidFill>
          </a:ln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Validity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sure you study that what you intend to study &amp; not something else.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6288" y="609600"/>
            <a:ext cx="8458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3200" dirty="0" smtClean="0"/>
              <a:t>Active teachers in action research report to have experienced changes in the following fields</a:t>
            </a:r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276872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Beliefs, visions, </a:t>
            </a:r>
            <a:r>
              <a:rPr lang="en-US" sz="2800" dirty="0" smtClean="0"/>
              <a:t>attitudes: </a:t>
            </a:r>
            <a:r>
              <a:rPr lang="en-US" sz="2400" dirty="0" smtClean="0"/>
              <a:t>become aware of complexity of learning processes; become independent professionals (do not depend on external authorities).</a:t>
            </a:r>
            <a:endParaRPr lang="en-US" sz="28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Concepts: </a:t>
            </a:r>
            <a:r>
              <a:rPr lang="en-US" sz="2400" dirty="0" smtClean="0"/>
              <a:t>aware of </a:t>
            </a:r>
            <a:r>
              <a:rPr lang="en-US" sz="2400" dirty="0" smtClean="0"/>
              <a:t>issues related to the process of stimulating effective teaching: proposing action, monitoring and evaluating outcomes. </a:t>
            </a:r>
            <a:endParaRPr lang="en-US" sz="2800" dirty="0" smtClean="0"/>
          </a:p>
          <a:p>
            <a:pPr eaLnBrk="1" hangingPunct="1"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Teaching </a:t>
            </a:r>
            <a:r>
              <a:rPr lang="en-US" sz="2800" dirty="0" smtClean="0"/>
              <a:t>processes: </a:t>
            </a:r>
            <a:r>
              <a:rPr lang="en-US" sz="2400" dirty="0" smtClean="0"/>
              <a:t>dynamism in curriculum</a:t>
            </a:r>
            <a:r>
              <a:rPr lang="en-US" sz="2800" dirty="0" smtClean="0"/>
              <a:t>, </a:t>
            </a:r>
            <a:r>
              <a:rPr lang="en-US" sz="2400" dirty="0" smtClean="0"/>
              <a:t>teachers become more creative and resourceful in their teaching in order to stimulate meaningful learning.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13576" cy="648072"/>
          </a:xfrm>
        </p:spPr>
        <p:txBody>
          <a:bodyPr/>
          <a:lstStyle/>
          <a:p>
            <a:pPr algn="ctr"/>
            <a:r>
              <a:rPr lang="en-US" dirty="0" smtClean="0"/>
              <a:t>Action research</a:t>
            </a:r>
            <a:endParaRPr lang="nl-NL" dirty="0" smtClean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395209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Professional 	 Reflection</a:t>
            </a:r>
          </a:p>
          <a:p>
            <a:pPr>
              <a:buNone/>
            </a:pPr>
            <a:r>
              <a:rPr lang="en-US" dirty="0" smtClean="0"/>
              <a:t>practice</a:t>
            </a:r>
            <a:endParaRPr lang="nl-NL" dirty="0"/>
          </a:p>
        </p:txBody>
      </p:sp>
      <p:sp>
        <p:nvSpPr>
          <p:cNvPr id="8" name="Maan 7"/>
          <p:cNvSpPr/>
          <p:nvPr/>
        </p:nvSpPr>
        <p:spPr>
          <a:xfrm rot="5400000">
            <a:off x="1655674" y="1232757"/>
            <a:ext cx="1080121" cy="2448272"/>
          </a:xfrm>
          <a:prstGeom prst="moon">
            <a:avLst>
              <a:gd name="adj" fmla="val 53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Maan 8"/>
          <p:cNvSpPr/>
          <p:nvPr/>
        </p:nvSpPr>
        <p:spPr>
          <a:xfrm rot="16200000">
            <a:off x="1655678" y="3609021"/>
            <a:ext cx="1152127" cy="2232248"/>
          </a:xfrm>
          <a:prstGeom prst="moon">
            <a:avLst>
              <a:gd name="adj" fmla="val 539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5508104" y="2924944"/>
            <a:ext cx="2895600" cy="1169551"/>
          </a:xfrm>
          <a:prstGeom prst="rect">
            <a:avLst/>
          </a:prstGeom>
          <a:solidFill>
            <a:srgbClr val="00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PROFESSIONAL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DEVELOPMENT</a:t>
            </a:r>
            <a:endParaRPr lang="nl-NL" sz="2800" dirty="0"/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4211960" y="3573016"/>
            <a:ext cx="1008112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6862192" cy="836712"/>
          </a:xfrm>
        </p:spPr>
        <p:txBody>
          <a:bodyPr/>
          <a:lstStyle/>
          <a:p>
            <a:pPr algn="ctr"/>
            <a:r>
              <a:rPr lang="en-US" dirty="0" smtClean="0"/>
              <a:t>Action research</a:t>
            </a:r>
            <a:endParaRPr lang="nl-NL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6624736" cy="4114800"/>
          </a:xfrm>
        </p:spPr>
        <p:txBody>
          <a:bodyPr/>
          <a:lstStyle/>
          <a:p>
            <a:pPr>
              <a:buFontTx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“Teacher development means [...] becoming a </a:t>
            </a:r>
            <a:r>
              <a:rPr lang="en-GB" b="1" dirty="0" smtClean="0">
                <a:solidFill>
                  <a:schemeClr val="tx1"/>
                </a:solidFill>
              </a:rPr>
              <a:t>student of learning</a:t>
            </a:r>
            <a:r>
              <a:rPr lang="en-GB" dirty="0" smtClean="0">
                <a:solidFill>
                  <a:schemeClr val="tx1"/>
                </a:solidFill>
              </a:rPr>
              <a:t>, your own as well as that of others.” (Underhill, 1994: v.)</a:t>
            </a:r>
          </a:p>
          <a:p>
            <a:pPr>
              <a:buFontTx/>
              <a:buNone/>
            </a:pPr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05000"/>
            <a:ext cx="6936432" cy="4114800"/>
          </a:xfrm>
        </p:spPr>
        <p:txBody>
          <a:bodyPr>
            <a:normAutofit/>
          </a:bodyPr>
          <a:lstStyle/>
          <a:p>
            <a:r>
              <a:rPr lang="es-ES" dirty="0" smtClean="0"/>
              <a:t>Helps the teacher understand the </a:t>
            </a:r>
            <a:r>
              <a:rPr lang="es-ES" b="1" dirty="0" smtClean="0"/>
              <a:t>complexity</a:t>
            </a:r>
            <a:r>
              <a:rPr lang="es-ES" dirty="0" smtClean="0"/>
              <a:t> of teaching and learning processes.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Through action research teaching and learning processes become more </a:t>
            </a:r>
            <a:r>
              <a:rPr lang="es-ES" b="1" dirty="0" smtClean="0"/>
              <a:t>visible</a:t>
            </a:r>
            <a:r>
              <a:rPr lang="es-ES" dirty="0" smtClean="0"/>
              <a:t> &amp; </a:t>
            </a:r>
            <a:r>
              <a:rPr lang="es-ES" b="1" dirty="0" smtClean="0"/>
              <a:t>tangible.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AR stimulates reflection on teaching processes &amp; leads to improvement.</a:t>
            </a:r>
          </a:p>
          <a:p>
            <a:endParaRPr lang="nl-NL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13576" cy="648072"/>
          </a:xfrm>
        </p:spPr>
        <p:txBody>
          <a:bodyPr/>
          <a:lstStyle/>
          <a:p>
            <a:pPr algn="ctr"/>
            <a:r>
              <a:rPr lang="en-US" dirty="0" smtClean="0"/>
              <a:t>Action research (AR)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6862192" cy="836712"/>
          </a:xfrm>
        </p:spPr>
        <p:txBody>
          <a:bodyPr/>
          <a:lstStyle/>
          <a:p>
            <a:pPr algn="ctr"/>
            <a:r>
              <a:rPr lang="en-US" dirty="0" smtClean="0"/>
              <a:t>Action research</a:t>
            </a:r>
            <a:endParaRPr lang="nl-NL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6624736" cy="4114800"/>
          </a:xfrm>
        </p:spPr>
        <p:txBody>
          <a:bodyPr/>
          <a:lstStyle/>
          <a:p>
            <a:pPr>
              <a:buFontTx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57200" y="1066800"/>
            <a:ext cx="3200400" cy="2895600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0" y="3733800"/>
            <a:ext cx="3200400" cy="2895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08104" y="1340768"/>
            <a:ext cx="3200400" cy="289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27584" y="1700808"/>
            <a:ext cx="26711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0" dirty="0" smtClean="0">
                <a:solidFill>
                  <a:schemeClr val="bg1"/>
                </a:solidFill>
              </a:rPr>
              <a:t>Allows to detect  problems &amp;  undertake action in the pedagogical context</a:t>
            </a:r>
            <a:endParaRPr lang="nl-NL" sz="2400" b="0" dirty="0">
              <a:solidFill>
                <a:schemeClr val="bg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8100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96136" y="2132856"/>
            <a:ext cx="281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dirty="0" smtClean="0">
                <a:solidFill>
                  <a:schemeClr val="bg1"/>
                </a:solidFill>
              </a:rPr>
              <a:t>In</a:t>
            </a:r>
            <a:r>
              <a:rPr lang="es-ES" sz="2400" b="0" dirty="0" smtClean="0">
                <a:solidFill>
                  <a:schemeClr val="bg1"/>
                </a:solidFill>
              </a:rPr>
              <a:t> order to introduce changes &amp; innovations </a:t>
            </a:r>
            <a:endParaRPr lang="nl-NL" sz="2400" b="0" dirty="0">
              <a:solidFill>
                <a:schemeClr val="bg1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5364088" y="3933056"/>
            <a:ext cx="576064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83768" y="4581128"/>
            <a:ext cx="327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0" dirty="0" smtClean="0">
                <a:solidFill>
                  <a:schemeClr val="bg1"/>
                </a:solidFill>
              </a:rPr>
              <a:t>Resolve problemas &amp; improve learning processes </a:t>
            </a:r>
            <a:endParaRPr lang="nl-NL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7" grpId="0" autoUpdateAnimBg="0"/>
      <p:bldP spid="9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797552" cy="648072"/>
          </a:xfrm>
        </p:spPr>
        <p:txBody>
          <a:bodyPr/>
          <a:lstStyle/>
          <a:p>
            <a:r>
              <a:rPr lang="en-US" dirty="0" smtClean="0"/>
              <a:t>Cycle</a:t>
            </a:r>
            <a:endParaRPr lang="nl-NL" dirty="0" smtClean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115616" y="1268760"/>
            <a:ext cx="2133600" cy="1752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707904" y="476672"/>
            <a:ext cx="2133600" cy="1752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44208" y="1556792"/>
            <a:ext cx="2133600" cy="1752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266928" y="4356720"/>
            <a:ext cx="2590800" cy="1752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39752" y="4581128"/>
            <a:ext cx="2133600" cy="1752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20416" y="172596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l-NL" sz="2400" b="0" dirty="0" err="1" smtClean="0">
                <a:solidFill>
                  <a:schemeClr val="tx1"/>
                </a:solidFill>
              </a:rPr>
              <a:t>Detect</a:t>
            </a:r>
            <a:r>
              <a:rPr lang="nl-NL" sz="2400" b="0" dirty="0" smtClean="0">
                <a:solidFill>
                  <a:schemeClr val="tx1"/>
                </a:solidFill>
              </a:rPr>
              <a:t> a </a:t>
            </a:r>
            <a:r>
              <a:rPr lang="nl-NL" sz="2400" b="0" dirty="0" err="1" smtClean="0">
                <a:solidFill>
                  <a:schemeClr val="tx1"/>
                </a:solidFill>
              </a:rPr>
              <a:t>problem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23928" y="1124744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Read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7452320" y="3284984"/>
            <a:ext cx="375320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 flipV="1">
            <a:off x="4427984" y="5589240"/>
            <a:ext cx="1008112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596608" y="2166392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 b="0" dirty="0" err="1" smtClean="0">
                <a:solidFill>
                  <a:schemeClr val="tx1"/>
                </a:solidFill>
              </a:rPr>
              <a:t>Introduce</a:t>
            </a:r>
            <a:r>
              <a:rPr lang="nl-NL" sz="2400" b="0" dirty="0" smtClean="0">
                <a:solidFill>
                  <a:schemeClr val="tx1"/>
                </a:solidFill>
              </a:rPr>
              <a:t> </a:t>
            </a:r>
            <a:r>
              <a:rPr lang="nl-NL" sz="2400" b="0" dirty="0" err="1" smtClean="0">
                <a:solidFill>
                  <a:schemeClr val="tx1"/>
                </a:solidFill>
              </a:rPr>
              <a:t>changes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724128" y="4509120"/>
            <a:ext cx="2286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0" dirty="0" smtClean="0">
                <a:solidFill>
                  <a:schemeClr val="tx1"/>
                </a:solidFill>
              </a:rPr>
              <a:t>Observe changes</a:t>
            </a:r>
            <a:endParaRPr lang="es-ES" sz="2400" b="0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s-ES" sz="2400" b="0" dirty="0" smtClean="0">
                <a:solidFill>
                  <a:schemeClr val="tx1"/>
                </a:solidFill>
              </a:rPr>
              <a:t>Gather data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V="1">
            <a:off x="3124200" y="1447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5791200" y="1295400"/>
            <a:ext cx="1229072" cy="477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0" name="Oval 25"/>
          <p:cNvSpPr>
            <a:spLocks noChangeArrowheads="1"/>
          </p:cNvSpPr>
          <p:nvPr/>
        </p:nvSpPr>
        <p:spPr bwMode="auto">
          <a:xfrm>
            <a:off x="3657600" y="2514600"/>
            <a:ext cx="25908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 sz="2400" b="0">
              <a:solidFill>
                <a:schemeClr val="tx1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962400" y="2895600"/>
            <a:ext cx="198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 b="0" dirty="0" err="1" smtClean="0">
                <a:solidFill>
                  <a:schemeClr val="tx1"/>
                </a:solidFill>
              </a:rPr>
              <a:t>Improve</a:t>
            </a:r>
            <a:r>
              <a:rPr lang="nl-NL" sz="2400" b="0" dirty="0" smtClean="0">
                <a:solidFill>
                  <a:schemeClr val="tx1"/>
                </a:solidFill>
              </a:rPr>
              <a:t> teaching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>
            <a:off x="3131840" y="2708920"/>
            <a:ext cx="51663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H="1">
            <a:off x="3491880" y="4005064"/>
            <a:ext cx="432048" cy="576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>
            <a:off x="5508104" y="4149080"/>
            <a:ext cx="144016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6156176" y="270892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611560" y="3356992"/>
            <a:ext cx="2133600" cy="17526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11560" y="4005064"/>
            <a:ext cx="21336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" sz="2400" b="0" dirty="0" smtClean="0">
                <a:solidFill>
                  <a:schemeClr val="tx1"/>
                </a:solidFill>
              </a:rPr>
              <a:t>Share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587824" y="5068416"/>
            <a:ext cx="21336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s-ES" sz="2400" b="0" dirty="0" smtClean="0">
                <a:solidFill>
                  <a:schemeClr val="tx1"/>
                </a:solidFill>
              </a:rPr>
              <a:t>Reflect over pedagogical implications</a:t>
            </a:r>
            <a:endParaRPr lang="nl-NL" sz="2400" b="0" dirty="0">
              <a:solidFill>
                <a:schemeClr val="tx1"/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2699792" y="3501008"/>
            <a:ext cx="936104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H="1" flipV="1">
            <a:off x="1763688" y="5013176"/>
            <a:ext cx="504056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1043608" y="2852936"/>
            <a:ext cx="360040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5" grpId="0" autoUpdateAnimBg="0"/>
      <p:bldP spid="16" grpId="0" autoUpdateAnimBg="0"/>
      <p:bldP spid="21" grpId="0" autoUpdateAnimBg="0"/>
      <p:bldP spid="27" grpId="0" autoUpdateAnimBg="0"/>
      <p:bldP spid="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28600"/>
            <a:ext cx="6296744" cy="680120"/>
          </a:xfrm>
        </p:spPr>
        <p:txBody>
          <a:bodyPr/>
          <a:lstStyle/>
          <a:p>
            <a:r>
              <a:rPr lang="nl-NL" dirty="0" err="1" smtClean="0"/>
              <a:t>Points</a:t>
            </a:r>
            <a:r>
              <a:rPr lang="nl-NL" dirty="0" smtClean="0"/>
              <a:t> to </a:t>
            </a:r>
            <a:r>
              <a:rPr lang="nl-NL" dirty="0" err="1" smtClean="0"/>
              <a:t>take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account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132856"/>
            <a:ext cx="7160840" cy="3505944"/>
          </a:xfrm>
        </p:spPr>
        <p:txBody>
          <a:bodyPr>
            <a:normAutofit/>
          </a:bodyPr>
          <a:lstStyle/>
          <a:p>
            <a:pPr>
              <a:buFont typeface="CG Times 12pt Bold"/>
              <a:buChar char="-"/>
            </a:pPr>
            <a:r>
              <a:rPr lang="es-ES" dirty="0" smtClean="0"/>
              <a:t>Avoid research questions that cannot be answered</a:t>
            </a:r>
          </a:p>
          <a:p>
            <a:pPr>
              <a:buFont typeface="CG Times 12pt Bold"/>
              <a:buChar char="-"/>
            </a:pPr>
            <a:r>
              <a:rPr lang="es-ES" dirty="0" smtClean="0"/>
              <a:t>Focus</a:t>
            </a:r>
          </a:p>
          <a:p>
            <a:pPr>
              <a:buFont typeface="CG Times 12pt Bold"/>
              <a:buChar char="-"/>
            </a:pPr>
            <a:r>
              <a:rPr lang="es-ES" dirty="0" smtClean="0"/>
              <a:t>Choose relevant topics related to your teaching</a:t>
            </a:r>
          </a:p>
          <a:p>
            <a:pPr>
              <a:buFont typeface="ITC Franklin Gothic Med"/>
              <a:buChar char="-"/>
            </a:pPr>
            <a:r>
              <a:rPr lang="es-ES" dirty="0" smtClean="0"/>
              <a:t>Share research ideas and results with other colleagues (social media, e-mail, face-to-face)</a:t>
            </a:r>
          </a:p>
          <a:p>
            <a:pPr>
              <a:buFontTx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776864" cy="836712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a research topic: team work </a:t>
            </a:r>
            <a:endParaRPr lang="nl-NL" dirty="0" smtClean="0"/>
          </a:p>
        </p:txBody>
      </p:sp>
      <p:pic>
        <p:nvPicPr>
          <p:cNvPr id="46083" name="Picture 6" descr="rafting5_m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079625"/>
            <a:ext cx="7391400" cy="4633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340768"/>
            <a:ext cx="6059760" cy="591344"/>
          </a:xfrm>
        </p:spPr>
        <p:txBody>
          <a:bodyPr>
            <a:noAutofit/>
          </a:bodyPr>
          <a:lstStyle/>
          <a:p>
            <a:r>
              <a:rPr lang="en-US" dirty="0" smtClean="0"/>
              <a:t>Within this broad theme determine which specific aspect would you like to study</a:t>
            </a:r>
            <a:br>
              <a:rPr lang="en-US" dirty="0" smtClean="0"/>
            </a:br>
            <a:endParaRPr lang="nl-NL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5257800"/>
          </a:xfrm>
        </p:spPr>
        <p:txBody>
          <a:bodyPr/>
          <a:lstStyle/>
          <a:p>
            <a:r>
              <a:rPr lang="en-US" dirty="0" smtClean="0"/>
              <a:t>The creation of groups (quantity, level, likes, personality</a:t>
            </a:r>
            <a:r>
              <a:rPr lang="en-US" dirty="0" smtClean="0"/>
              <a:t>)?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Roles in the group: active / passive?</a:t>
            </a:r>
          </a:p>
          <a:p>
            <a:endParaRPr lang="en-US" dirty="0" smtClean="0"/>
          </a:p>
          <a:p>
            <a:r>
              <a:rPr lang="en-US" dirty="0" err="1" smtClean="0"/>
              <a:t>Effectivity</a:t>
            </a:r>
            <a:r>
              <a:rPr lang="en-US" dirty="0" smtClean="0"/>
              <a:t> of team </a:t>
            </a:r>
            <a:r>
              <a:rPr lang="en-US" dirty="0" smtClean="0"/>
              <a:t>work?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effect of different tasks in team </a:t>
            </a:r>
            <a:r>
              <a:rPr lang="en-US" dirty="0" smtClean="0"/>
              <a:t>work?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effect of the </a:t>
            </a:r>
            <a:r>
              <a:rPr lang="en-US" dirty="0" err="1" smtClean="0"/>
              <a:t>telecollaboration</a:t>
            </a:r>
            <a:r>
              <a:rPr lang="en-US" dirty="0" smtClean="0"/>
              <a:t> tool in team </a:t>
            </a:r>
            <a:r>
              <a:rPr lang="en-US" dirty="0" smtClean="0"/>
              <a:t>work?</a:t>
            </a:r>
            <a:endParaRPr lang="en-US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359</TotalTime>
  <Words>498</Words>
  <Application>Microsoft Office PowerPoint</Application>
  <PresentationFormat>Diavoorstelling (4:3)</PresentationFormat>
  <Paragraphs>111</Paragraphs>
  <Slides>14</Slides>
  <Notes>14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Origin</vt:lpstr>
      <vt:lpstr>Dia 1</vt:lpstr>
      <vt:lpstr>Action research</vt:lpstr>
      <vt:lpstr>Action research</vt:lpstr>
      <vt:lpstr>Action research (AR)</vt:lpstr>
      <vt:lpstr>Action research</vt:lpstr>
      <vt:lpstr>Cycle</vt:lpstr>
      <vt:lpstr>Points to take into account</vt:lpstr>
      <vt:lpstr>Example of a research topic: team work </vt:lpstr>
      <vt:lpstr>Within this broad theme determine which specific aspect would you like to study </vt:lpstr>
      <vt:lpstr>Focus                                                 RQ </vt:lpstr>
      <vt:lpstr>Research methodology</vt:lpstr>
      <vt:lpstr>Dia 12</vt:lpstr>
      <vt:lpstr>Dia 13</vt:lpstr>
      <vt:lpstr>Active teachers in action research report to have experienced changes in the following fields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Petra</dc:creator>
  <cp:lastModifiedBy>E</cp:lastModifiedBy>
  <cp:revision>106</cp:revision>
  <dcterms:created xsi:type="dcterms:W3CDTF">2013-02-07T12:35:19Z</dcterms:created>
  <dcterms:modified xsi:type="dcterms:W3CDTF">2013-05-07T19:27:16Z</dcterms:modified>
</cp:coreProperties>
</file>